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32"/>
  </p:notesMasterIdLst>
  <p:sldIdLst>
    <p:sldId id="256" r:id="rId2"/>
    <p:sldId id="262" r:id="rId3"/>
    <p:sldId id="257" r:id="rId4"/>
    <p:sldId id="261" r:id="rId5"/>
    <p:sldId id="260" r:id="rId6"/>
    <p:sldId id="263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5" r:id="rId20"/>
    <p:sldId id="277" r:id="rId21"/>
    <p:sldId id="278" r:id="rId22"/>
    <p:sldId id="279" r:id="rId23"/>
    <p:sldId id="281" r:id="rId24"/>
    <p:sldId id="280" r:id="rId25"/>
    <p:sldId id="284" r:id="rId26"/>
    <p:sldId id="282" r:id="rId27"/>
    <p:sldId id="283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DB69F-89DC-4F6D-9F87-B00E7C6E7180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FDAC-5557-4BB1-8191-2C1967077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77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8FDAC-5557-4BB1-8191-2C196707718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96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C82B1-E129-4594-980B-88B61734E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15DB01-D202-40A4-B627-B1D01014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D70EE1-73AB-4697-ADC3-A8E42685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AD4EA-3437-4B21-918C-21FC247F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A68784-BDBB-46AD-A1D2-669EB5AD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17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6FB7-9484-4F14-BFF7-6376B8F3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0BEF61-A9C6-47CF-809A-551979A28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6E6F2F-7E70-452D-A267-69B68221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99F9E-B28E-4C4C-97F3-174B9362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88B25-5A65-408C-B695-5C8CE569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16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1CADCF0-5787-48AC-A5CC-CFE6C6463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4582EB-E356-4206-B70B-157BB8F25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4BD51C-27AB-4BCC-B4E5-1161537C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413579-1BAA-437D-908D-CE952F7D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D80F8A-2A5A-47AF-8138-89E75636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45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248B6-4831-490C-87F9-DC1CED0B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B4C49-276E-472D-A726-41FD01610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B58A65-621F-4F42-9455-0D9A32E7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B10FE-4184-4E2E-836F-5D3776D6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313783-4B58-4796-B233-814BAA25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8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A977A-2487-496A-A129-0662858F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2A62A9-4CF6-4EB2-A182-24A877063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45846-E264-4790-8032-DD9DAFF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616C7-B970-46A1-950F-5F901B41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705599-4CB6-4DB5-B5E9-D6AEB8A1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09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13485-A9D9-4F41-9ED7-C41D7F8C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FDFC8-E3E4-4662-BC67-4AF2C2E0E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899181-E651-4AF4-97E2-151E64F8B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800B10-EFD0-4952-85E6-D17A6674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285D61-1737-420F-A99A-03BCEC90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86A6EF-67D9-4D16-85F3-F34C03E3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94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8DF1D-0D6F-4F6C-93C8-484C825F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068A37-27F8-4250-9D17-7D14C2343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620FCD-7F4D-46DC-883F-8303740D6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E3D59B-9413-4672-83CC-872014691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6D4BAC-3293-417B-9FFC-F6D5C6CAB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590C46-FE9B-48E9-9E06-5C0275EC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7BBF3-A246-495C-AE4F-0DB3B457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A3CBAC-278A-4306-A44C-018EC375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14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EBB6D-ECC5-4667-8C3C-56898D85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0D4238-6714-4995-B38F-FAEFA6E7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F5559F-A797-43DE-97F4-501738BF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5EE7AA-39B4-491C-B2BC-17D68024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51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787553F-7FB1-482F-B0E8-43C57C0D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DC75CB-A8D2-439E-9DCB-2F15E81E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269B12-F99B-42EB-9AC1-F6672839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6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6CA2D-FF75-47CD-BD7C-F193935E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680A93-5422-4441-B8B9-521DE5B1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8CAB50-606A-4319-9F58-87EF9741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93200B-F59D-4586-91D7-9431C673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238C44-39D7-4818-B86A-4440B71D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0C5BA-2574-4020-A138-228CF4FB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91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9FDA2-9B38-47C9-A412-6978899F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B8251C-E6A4-4AFF-85C5-24A79E73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86B658-8F96-4999-A6FD-36B7E405B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FF02CF-E5C8-41EA-A2F0-C6FC60B9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D315AC-9B27-4616-830C-751AEC78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F6D1E5-62D7-48E9-BB7A-8EAB9ED1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36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C73C5-5E4A-4F97-BFB7-86419832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F329C5-E224-40A1-A9C3-AF0C65BD2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8EFA18-3FCC-4604-944D-C71DED6D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11BA7-6362-4BAF-A04F-4FE0345C0DCC}" type="datetimeFigureOut">
              <a:rPr lang="ru-RU" smtClean="0"/>
              <a:t>19.10.2022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1F7C54-CE2F-4C6D-888F-E2E03F6D1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96E97B-E6F5-4744-9CAF-1FA94A41A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0B8D-CBD2-4DC1-8787-26C8A5387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7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6FB7F7-D678-463B-BFA6-8B315B1EA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Стратегия и Тактика Средневековых Армий.</a:t>
            </a:r>
            <a:br>
              <a:rPr lang="ru-RU" dirty="0"/>
            </a:br>
            <a:r>
              <a:rPr lang="ru-RU" dirty="0"/>
              <a:t>Развитие военной науки</a:t>
            </a:r>
          </a:p>
        </p:txBody>
      </p:sp>
      <p:pic>
        <p:nvPicPr>
          <p:cNvPr id="4" name="Google Shape;123;p26">
            <a:extLst>
              <a:ext uri="{FF2B5EF4-FFF2-40B4-BE49-F238E27FC236}">
                <a16:creationId xmlns:a16="http://schemas.microsoft.com/office/drawing/2014/main" id="{0430589F-5E17-4371-8705-DCF0E3BA41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3688">
            <a:off x="396050" y="-20663"/>
            <a:ext cx="2255899" cy="295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4;p33">
            <a:extLst>
              <a:ext uri="{FF2B5EF4-FFF2-40B4-BE49-F238E27FC236}">
                <a16:creationId xmlns:a16="http://schemas.microsoft.com/office/drawing/2014/main" id="{FF6ABEE5-7FFE-4552-97FF-26C1DE6907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2342" y="235854"/>
            <a:ext cx="1560549" cy="191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3;p33">
            <a:extLst>
              <a:ext uri="{FF2B5EF4-FFF2-40B4-BE49-F238E27FC236}">
                <a16:creationId xmlns:a16="http://schemas.microsoft.com/office/drawing/2014/main" id="{56A92404-3F66-4CA9-8D2E-E921BFD86A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2412" y="5874026"/>
            <a:ext cx="1199258" cy="86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2;p33">
            <a:extLst>
              <a:ext uri="{FF2B5EF4-FFF2-40B4-BE49-F238E27FC236}">
                <a16:creationId xmlns:a16="http://schemas.microsoft.com/office/drawing/2014/main" id="{94EC2684-C145-443C-9281-F2F2DBA523C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0511262" y="3136068"/>
            <a:ext cx="1122708" cy="20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5;p33">
            <a:extLst>
              <a:ext uri="{FF2B5EF4-FFF2-40B4-BE49-F238E27FC236}">
                <a16:creationId xmlns:a16="http://schemas.microsoft.com/office/drawing/2014/main" id="{B2D64EBF-863B-4CFC-AE84-4106E4E45F2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68000" y="5646557"/>
            <a:ext cx="1087476" cy="97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69;p41">
            <a:extLst>
              <a:ext uri="{FF2B5EF4-FFF2-40B4-BE49-F238E27FC236}">
                <a16:creationId xmlns:a16="http://schemas.microsoft.com/office/drawing/2014/main" id="{3F5E18E1-3CA1-44E4-B04B-FDA67A4D62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047" b="1047"/>
          <a:stretch/>
        </p:blipFill>
        <p:spPr>
          <a:xfrm>
            <a:off x="1642100" y="2218548"/>
            <a:ext cx="6979474" cy="440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8;p48">
            <a:extLst>
              <a:ext uri="{FF2B5EF4-FFF2-40B4-BE49-F238E27FC236}">
                <a16:creationId xmlns:a16="http://schemas.microsoft.com/office/drawing/2014/main" id="{0C46E5DB-6799-4473-81F4-FAC05E1565CE}"/>
              </a:ext>
            </a:extLst>
          </p:cNvPr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>
            <a:off x="280085" y="3359827"/>
            <a:ext cx="1527201" cy="1674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18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1B845ABE-407F-4F06-94C4-CE14202BB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181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latin typeface="+mj-lt"/>
                <a:ea typeface="+mj-ea"/>
                <a:cs typeface="+mj-cs"/>
              </a:rPr>
              <a:t>Спешенные</a:t>
            </a:r>
            <a:br>
              <a:rPr lang="ru-RU" sz="4000" dirty="0">
                <a:latin typeface="+mj-lt"/>
                <a:ea typeface="+mj-ea"/>
                <a:cs typeface="+mj-cs"/>
              </a:rPr>
            </a:br>
            <a:r>
              <a:rPr lang="ru-RU" sz="4000" dirty="0">
                <a:latin typeface="+mj-lt"/>
                <a:ea typeface="+mj-ea"/>
                <a:cs typeface="+mj-cs"/>
              </a:rPr>
              <a:t>рыцари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0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B82E88D-F44A-4E32-8401-3DD146622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/>
          <a:stretch/>
        </p:blipFill>
        <p:spPr bwMode="auto">
          <a:xfrm>
            <a:off x="1460597" y="-9417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50E27-810A-4C29-B2CF-4A137E1F237C}"/>
              </a:ext>
            </a:extLst>
          </p:cNvPr>
          <p:cNvSpPr txBox="1"/>
          <p:nvPr/>
        </p:nvSpPr>
        <p:spPr>
          <a:xfrm>
            <a:off x="91440" y="182880"/>
            <a:ext cx="153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400" dirty="0"/>
              <a:t>Стрелки</a:t>
            </a:r>
          </a:p>
        </p:txBody>
      </p:sp>
    </p:spTree>
    <p:extLst>
      <p:ext uri="{BB962C8B-B14F-4D97-AF65-F5344CB8AC3E}">
        <p14:creationId xmlns:p14="http://schemas.microsoft.com/office/powerpoint/2010/main" val="256618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>
            <a:extLst>
              <a:ext uri="{FF2B5EF4-FFF2-40B4-BE49-F238E27FC236}">
                <a16:creationId xmlns:a16="http://schemas.microsoft.com/office/drawing/2014/main" id="{38C4B1A5-5B35-473B-BC76-D60EF72A3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" b="14341"/>
          <a:stretch/>
        </p:blipFill>
        <p:spPr bwMode="auto">
          <a:xfrm>
            <a:off x="20" y="-9718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22203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Лучники</a:t>
            </a:r>
            <a:br>
              <a:rPr lang="en-US" sz="400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3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F91B313-3515-45BB-B599-94FD655DD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1" b="2039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latin typeface="+mj-lt"/>
                <a:ea typeface="+mj-ea"/>
                <a:cs typeface="+mj-cs"/>
              </a:rPr>
              <a:t>Арбалетчики</a:t>
            </a:r>
            <a:br>
              <a:rPr lang="en-US" sz="4000" dirty="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6" name="Picture 18">
            <a:extLst>
              <a:ext uri="{FF2B5EF4-FFF2-40B4-BE49-F238E27FC236}">
                <a16:creationId xmlns:a16="http://schemas.microsoft.com/office/drawing/2014/main" id="{B5CC8D9D-DE69-4949-A4AC-1E2BBF7EF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81"/>
          <a:stretch/>
        </p:blipFill>
        <p:spPr bwMode="auto">
          <a:xfrm>
            <a:off x="20" y="-10609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latin typeface="+mj-lt"/>
                <a:ea typeface="+mj-ea"/>
                <a:cs typeface="+mj-cs"/>
              </a:rPr>
              <a:t>Стрелки с огнестрельным оружием</a:t>
            </a:r>
            <a:br>
              <a:rPr lang="en-US" sz="4000" dirty="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2313" name="Straight Connector 123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9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847DF96-2618-47EB-97F7-39ECCFB3D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r="3263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87E9B-7CB6-4F1C-9382-C3C1DCBE050A}"/>
              </a:ext>
            </a:extLst>
          </p:cNvPr>
          <p:cNvSpPr txBox="1"/>
          <p:nvPr/>
        </p:nvSpPr>
        <p:spPr>
          <a:xfrm>
            <a:off x="0" y="0"/>
            <a:ext cx="170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Конница</a:t>
            </a:r>
          </a:p>
        </p:txBody>
      </p:sp>
    </p:spTree>
    <p:extLst>
      <p:ext uri="{BB962C8B-B14F-4D97-AF65-F5344CB8AC3E}">
        <p14:creationId xmlns:p14="http://schemas.microsoft.com/office/powerpoint/2010/main" val="82138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D5FEC3F-5C1A-4D28-A4F4-EB95A79D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-77812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Тяжелая кавалерия</a:t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endParaRPr lang="en-US" sz="3100" dirty="0">
              <a:latin typeface="+mj-lt"/>
              <a:ea typeface="+mj-ea"/>
              <a:cs typeface="+mj-cs"/>
            </a:endParaRPr>
          </a:p>
        </p:txBody>
      </p:sp>
      <p:cxnSp>
        <p:nvCxnSpPr>
          <p:cNvPr id="14345" name="Straight Connector 1434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74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2D6C7B46-5D63-4DE3-97A6-AB4D61404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1" b="231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+mj-lt"/>
                <a:ea typeface="+mj-ea"/>
                <a:cs typeface="+mj-cs"/>
              </a:rPr>
              <a:t>Легкая</a:t>
            </a:r>
            <a:r>
              <a:rPr lang="en-US" sz="4000" dirty="0">
                <a:latin typeface="+mj-lt"/>
                <a:ea typeface="+mj-ea"/>
                <a:cs typeface="+mj-cs"/>
              </a:rPr>
              <a:t> кавалерия</a:t>
            </a:r>
            <a:br>
              <a:rPr lang="en-US" sz="4000" dirty="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6393" name="Straight Connector 1639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23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24D9294-BA9C-49E7-A120-9AF5C1CF3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3" b="299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latin typeface="+mj-lt"/>
                <a:ea typeface="+mj-ea"/>
                <a:cs typeface="+mj-cs"/>
              </a:rPr>
              <a:t>Средняя</a:t>
            </a:r>
            <a:r>
              <a:rPr lang="en-US" sz="4000" dirty="0">
                <a:latin typeface="+mj-lt"/>
                <a:ea typeface="+mj-ea"/>
                <a:cs typeface="+mj-cs"/>
              </a:rPr>
              <a:t> кавалерия</a:t>
            </a:r>
            <a:br>
              <a:rPr lang="en-US" sz="4000" dirty="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7417" name="Straight Connector 174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4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65828002-49FF-40FC-8341-BDDDDBD1A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4313" b="-4"/>
          <a:stretch/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E7AED7DB-EFC2-4F1C-8F64-65C24DE1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2" b="2"/>
          <a:stretch/>
        </p:blipFill>
        <p:spPr bwMode="auto">
          <a:xfrm>
            <a:off x="20" y="-97268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0B6F598E-2584-4924-BAED-42220E148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" r="3" b="19279"/>
          <a:stretch/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55EC2C-1C1B-4F68-942E-DC11A8737B8C}"/>
              </a:ext>
            </a:extLst>
          </p:cNvPr>
          <p:cNvSpPr txBox="1"/>
          <p:nvPr/>
        </p:nvSpPr>
        <p:spPr>
          <a:xfrm>
            <a:off x="0" y="-58356"/>
            <a:ext cx="4163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Осадные орудия, артиллерия</a:t>
            </a:r>
          </a:p>
        </p:txBody>
      </p:sp>
    </p:spTree>
    <p:extLst>
      <p:ext uri="{BB962C8B-B14F-4D97-AF65-F5344CB8AC3E}">
        <p14:creationId xmlns:p14="http://schemas.microsoft.com/office/powerpoint/2010/main" val="321739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8FEA9FB-9C86-4F24-A6E5-8F0A8A63C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0" y="-1885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5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7" name="Rectangle 2049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B517AF87-9926-4D6B-B849-E7C178B44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2" b="14316"/>
          <a:stretch/>
        </p:blipFill>
        <p:spPr bwMode="auto">
          <a:xfrm>
            <a:off x="5498278" y="1301313"/>
            <a:ext cx="2888477" cy="252994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506F2C-A930-4634-A142-ED417C66B67C}"/>
              </a:ext>
            </a:extLst>
          </p:cNvPr>
          <p:cNvSpPr txBox="1">
            <a:spLocks/>
          </p:cNvSpPr>
          <p:nvPr/>
        </p:nvSpPr>
        <p:spPr>
          <a:xfrm>
            <a:off x="7783033" y="3646967"/>
            <a:ext cx="4071631" cy="2747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Развитие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тактики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ведения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боя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Темные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века</a:t>
            </a:r>
            <a:r>
              <a:rPr lang="ru-RU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ru-RU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(V – IX в.)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0ED32B-ABF0-4A40-AEE1-271BD51BF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51" r="-2" b="-2"/>
          <a:stretch/>
        </p:blipFill>
        <p:spPr>
          <a:xfrm>
            <a:off x="2" y="1"/>
            <a:ext cx="6948167" cy="2456679"/>
          </a:xfrm>
          <a:custGeom>
            <a:avLst/>
            <a:gdLst/>
            <a:ahLst/>
            <a:cxnLst/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</p:pic>
      <p:pic>
        <p:nvPicPr>
          <p:cNvPr id="20492" name="Picture 12">
            <a:extLst>
              <a:ext uri="{FF2B5EF4-FFF2-40B4-BE49-F238E27FC236}">
                <a16:creationId xmlns:a16="http://schemas.microsoft.com/office/drawing/2014/main" id="{09B2432B-EA6A-4DA7-885C-C1668FA6B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287"/>
          <a:stretch/>
        </p:blipFill>
        <p:spPr bwMode="auto">
          <a:xfrm>
            <a:off x="8049866" y="783232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0D1369CC-21C2-4C21-83C9-B34B24A6C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r="7134"/>
          <a:stretch/>
        </p:blipFill>
        <p:spPr bwMode="auto">
          <a:xfrm>
            <a:off x="2" y="2619612"/>
            <a:ext cx="7676573" cy="4238389"/>
          </a:xfrm>
          <a:custGeom>
            <a:avLst/>
            <a:gdLst/>
            <a:ahLst/>
            <a:cxnLst/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07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9" name="Rectangle 2151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918A4CF-9FB6-478A-ACA6-58889AF04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" b="-1"/>
          <a:stretch/>
        </p:blipFill>
        <p:spPr bwMode="auto"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D5C01-6C71-4C42-AB9F-ACD2A87AE41A}"/>
              </a:ext>
            </a:extLst>
          </p:cNvPr>
          <p:cNvSpPr txBox="1">
            <a:spLocks/>
          </p:cNvSpPr>
          <p:nvPr/>
        </p:nvSpPr>
        <p:spPr>
          <a:xfrm>
            <a:off x="6343650" y="3962400"/>
            <a:ext cx="5848350" cy="2070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Высокое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средневековье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/>
              <a:t>X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100" dirty="0"/>
              <a:t>XIII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в.)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0322E7B1-F1DA-4BF8-95DF-1CCDBAFCD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r="12472" b="2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34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FF5CE9-0789-46D5-9661-B8AFB1EED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2" b="14786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37FEC-95F4-497E-A23F-E50FA1C45A73}"/>
              </a:ext>
            </a:extLst>
          </p:cNvPr>
          <p:cNvSpPr txBox="1"/>
          <p:nvPr/>
        </p:nvSpPr>
        <p:spPr>
          <a:xfrm>
            <a:off x="0" y="126460"/>
            <a:ext cx="16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3D00B-5926-4434-86EF-65108DD1B998}"/>
              </a:ext>
            </a:extLst>
          </p:cNvPr>
          <p:cNvSpPr txBox="1"/>
          <p:nvPr/>
        </p:nvSpPr>
        <p:spPr>
          <a:xfrm>
            <a:off x="10981723" y="126460"/>
            <a:ext cx="132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Ледовое</a:t>
            </a:r>
            <a:br>
              <a:rPr lang="ru-RU" dirty="0"/>
            </a:br>
            <a:r>
              <a:rPr lang="ru-RU" dirty="0"/>
              <a:t>Побоище</a:t>
            </a:r>
          </a:p>
        </p:txBody>
      </p:sp>
    </p:spTree>
    <p:extLst>
      <p:ext uri="{BB962C8B-B14F-4D97-AF65-F5344CB8AC3E}">
        <p14:creationId xmlns:p14="http://schemas.microsoft.com/office/powerpoint/2010/main" val="139977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9" name="Rectangle 2151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D5C01-6C71-4C42-AB9F-ACD2A87AE41A}"/>
              </a:ext>
            </a:extLst>
          </p:cNvPr>
          <p:cNvSpPr txBox="1">
            <a:spLocks/>
          </p:cNvSpPr>
          <p:nvPr/>
        </p:nvSpPr>
        <p:spPr>
          <a:xfrm>
            <a:off x="6343650" y="3962400"/>
            <a:ext cx="5848350" cy="2070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Осень средневековья</a:t>
            </a:r>
          </a:p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/>
              <a:t>XIV</a:t>
            </a: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100"/>
              <a:t>XVI</a:t>
            </a: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в.)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ED60D-0F20-4D08-AD50-77D261B4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06" y="0"/>
            <a:ext cx="7192746" cy="4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D709552-5BB9-4A01-B746-E8568E7A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62"/>
            <a:ext cx="4996206" cy="6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9972AE-D8E6-4F57-A5FC-EA58356E3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5A844-9CB2-4226-BBF7-A8705D7370FE}"/>
              </a:ext>
            </a:extLst>
          </p:cNvPr>
          <p:cNvSpPr txBox="1"/>
          <p:nvPr/>
        </p:nvSpPr>
        <p:spPr>
          <a:xfrm>
            <a:off x="0" y="1422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4A03E-6149-4B02-B84C-17CC5590B9B8}"/>
              </a:ext>
            </a:extLst>
          </p:cNvPr>
          <p:cNvSpPr txBox="1"/>
          <p:nvPr/>
        </p:nvSpPr>
        <p:spPr>
          <a:xfrm>
            <a:off x="10067925" y="14224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Оршанская битва</a:t>
            </a:r>
          </a:p>
        </p:txBody>
      </p:sp>
    </p:spTree>
    <p:extLst>
      <p:ext uri="{BB962C8B-B14F-4D97-AF65-F5344CB8AC3E}">
        <p14:creationId xmlns:p14="http://schemas.microsoft.com/office/powerpoint/2010/main" val="38918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D95F7-77A7-43D8-A800-3D85811C9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709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Стратегия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66E49E-C8E9-42FB-8E2E-98ABF0671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52" y="2601119"/>
            <a:ext cx="10220740" cy="374004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4800" dirty="0"/>
              <a:t>Темные века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4800" dirty="0"/>
              <a:t>Высокое средневековье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4800" dirty="0"/>
              <a:t>Осень средневековья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73288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2AA6-3F77-4D8E-B62E-E3FAD364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0"/>
            <a:ext cx="642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2EBA8-8052-4B05-93AD-3E07AE7E0404}"/>
              </a:ext>
            </a:extLst>
          </p:cNvPr>
          <p:cNvSpPr txBox="1"/>
          <p:nvPr/>
        </p:nvSpPr>
        <p:spPr>
          <a:xfrm>
            <a:off x="0" y="122549"/>
            <a:ext cx="5410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Темные века</a:t>
            </a:r>
            <a:br>
              <a:rPr lang="ru-RU" sz="3200" dirty="0"/>
            </a:br>
            <a:r>
              <a:rPr lang="ru-RU" sz="3200" dirty="0"/>
              <a:t>(На примере Каролингов)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595EA24-2BBF-4FAF-9115-60141E79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5625"/>
            <a:ext cx="5770346" cy="33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4CDB5CD-6CA0-4448-9436-C73E1862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7" y="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E4565-5D69-445F-BF36-E77EA3B432E5}"/>
              </a:ext>
            </a:extLst>
          </p:cNvPr>
          <p:cNvSpPr txBox="1"/>
          <p:nvPr/>
        </p:nvSpPr>
        <p:spPr>
          <a:xfrm>
            <a:off x="0" y="131975"/>
            <a:ext cx="28940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Высокое средневековье</a:t>
            </a:r>
            <a:br>
              <a:rPr lang="ru-RU" sz="2800" dirty="0"/>
            </a:br>
            <a:r>
              <a:rPr lang="ru-RU" sz="2800" dirty="0"/>
              <a:t>(Империя Тамерлана)</a:t>
            </a:r>
          </a:p>
        </p:txBody>
      </p:sp>
    </p:spTree>
    <p:extLst>
      <p:ext uri="{BB962C8B-B14F-4D97-AF65-F5344CB8AC3E}">
        <p14:creationId xmlns:p14="http://schemas.microsoft.com/office/powerpoint/2010/main" val="95348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84EE70-6A9E-4366-9A04-594CE25BE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4534293" cy="6858000"/>
          </a:xfrm>
        </p:spPr>
        <p:txBody>
          <a:bodyPr/>
          <a:lstStyle/>
          <a:p>
            <a:r>
              <a:rPr lang="ru-RU"/>
              <a:t>Осень средневековья</a:t>
            </a:r>
            <a:br>
              <a:rPr lang="ru-RU"/>
            </a:br>
            <a:r>
              <a:rPr lang="ru-RU"/>
              <a:t>(</a:t>
            </a:r>
            <a:r>
              <a:rPr lang="en-US"/>
              <a:t>XV - XVI</a:t>
            </a:r>
            <a:r>
              <a:rPr lang="ru-RU"/>
              <a:t>)	</a:t>
            </a:r>
            <a:endParaRPr lang="ru-RU" dirty="0"/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BA9C910-B457-40E8-9B89-BCE41C395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38" y="-12900"/>
            <a:ext cx="5417062" cy="280338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F1319A5-B40F-4783-8BC0-B4827D8D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4300"/>
            <a:ext cx="5740924" cy="430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3309CAA-50F6-4A47-8B8F-E5E8B460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24" y="2774469"/>
            <a:ext cx="6451076" cy="408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713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39796D-2871-4698-BF28-907C1538A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0" b="126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4E1C9-12D7-4D25-8B07-6AE0F5C074AF}"/>
              </a:ext>
            </a:extLst>
          </p:cNvPr>
          <p:cNvSpPr txBox="1"/>
          <p:nvPr/>
        </p:nvSpPr>
        <p:spPr>
          <a:xfrm>
            <a:off x="10308216" y="0"/>
            <a:ext cx="1847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Ливонская война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680C8-1B79-42B3-85E1-0185BF53FE6A}"/>
              </a:ext>
            </a:extLst>
          </p:cNvPr>
          <p:cNvSpPr txBox="1"/>
          <p:nvPr/>
        </p:nvSpPr>
        <p:spPr>
          <a:xfrm>
            <a:off x="36130" y="131975"/>
            <a:ext cx="184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3</a:t>
            </a:r>
          </a:p>
        </p:txBody>
      </p:sp>
    </p:spTree>
    <p:extLst>
      <p:ext uri="{BB962C8B-B14F-4D97-AF65-F5344CB8AC3E}">
        <p14:creationId xmlns:p14="http://schemas.microsoft.com/office/powerpoint/2010/main" val="196408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9;p44">
            <a:extLst>
              <a:ext uri="{FF2B5EF4-FFF2-40B4-BE49-F238E27FC236}">
                <a16:creationId xmlns:a16="http://schemas.microsoft.com/office/drawing/2014/main" id="{8B1D0EAE-95AA-4D8F-A749-F7DBBB11B6A2}"/>
              </a:ext>
            </a:extLst>
          </p:cNvPr>
          <p:cNvSpPr/>
          <p:nvPr/>
        </p:nvSpPr>
        <p:spPr>
          <a:xfrm>
            <a:off x="4421978" y="264744"/>
            <a:ext cx="2859638" cy="859708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7" name="Google Shape;932;p44">
            <a:extLst>
              <a:ext uri="{FF2B5EF4-FFF2-40B4-BE49-F238E27FC236}">
                <a16:creationId xmlns:a16="http://schemas.microsoft.com/office/drawing/2014/main" id="{12C5EA3A-DD2E-45C0-953F-6C32EEF60727}"/>
              </a:ext>
            </a:extLst>
          </p:cNvPr>
          <p:cNvSpPr txBox="1"/>
          <p:nvPr/>
        </p:nvSpPr>
        <p:spPr>
          <a:xfrm>
            <a:off x="4421978" y="217611"/>
            <a:ext cx="2859638" cy="8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Король, конунг, князь, царь, император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(Крупнейший феодал)</a:t>
            </a:r>
            <a:endParaRPr sz="1800" dirty="0">
              <a:solidFill>
                <a:schemeClr val="dk1"/>
              </a:solidFill>
              <a:latin typeface="Redressed" panose="020B0604020202020204" charset="0"/>
              <a:ea typeface="Redressed"/>
              <a:cs typeface="Redressed"/>
              <a:sym typeface="Redressed"/>
            </a:endParaRPr>
          </a:p>
        </p:txBody>
      </p:sp>
      <p:sp>
        <p:nvSpPr>
          <p:cNvPr id="9" name="Google Shape;932;p44">
            <a:extLst>
              <a:ext uri="{FF2B5EF4-FFF2-40B4-BE49-F238E27FC236}">
                <a16:creationId xmlns:a16="http://schemas.microsoft.com/office/drawing/2014/main" id="{9CBC18AC-19DA-4A5A-8F23-9CC41B5C3E13}"/>
              </a:ext>
            </a:extLst>
          </p:cNvPr>
          <p:cNvSpPr txBox="1"/>
          <p:nvPr/>
        </p:nvSpPr>
        <p:spPr>
          <a:xfrm>
            <a:off x="1046223" y="1911044"/>
            <a:ext cx="2859638" cy="67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Герцоги, графы, виконты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(дворяне среднего и крупного размера)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edressed" panose="020B0604020202020204" charset="0"/>
              <a:ea typeface="Redressed"/>
              <a:cs typeface="Redressed"/>
              <a:sym typeface="Redressed"/>
            </a:endParaRPr>
          </a:p>
        </p:txBody>
      </p:sp>
      <p:sp>
        <p:nvSpPr>
          <p:cNvPr id="10" name="Google Shape;939;p44">
            <a:extLst>
              <a:ext uri="{FF2B5EF4-FFF2-40B4-BE49-F238E27FC236}">
                <a16:creationId xmlns:a16="http://schemas.microsoft.com/office/drawing/2014/main" id="{F8A1F804-0C0A-4A14-8894-BCB870EBE217}"/>
              </a:ext>
            </a:extLst>
          </p:cNvPr>
          <p:cNvSpPr/>
          <p:nvPr/>
        </p:nvSpPr>
        <p:spPr>
          <a:xfrm>
            <a:off x="1046223" y="1729282"/>
            <a:ext cx="2859638" cy="859708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13" name="Google Shape;932;p44">
            <a:extLst>
              <a:ext uri="{FF2B5EF4-FFF2-40B4-BE49-F238E27FC236}">
                <a16:creationId xmlns:a16="http://schemas.microsoft.com/office/drawing/2014/main" id="{BC2920B8-3EF7-4E9F-A9BB-20B50C6B8DEA}"/>
              </a:ext>
            </a:extLst>
          </p:cNvPr>
          <p:cNvSpPr txBox="1"/>
          <p:nvPr/>
        </p:nvSpPr>
        <p:spPr>
          <a:xfrm>
            <a:off x="8039539" y="1927068"/>
            <a:ext cx="2859638" cy="67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Герцоги, графы, виконты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(дворяне среднего и крупного размера)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14" name="Google Shape;939;p44">
            <a:extLst>
              <a:ext uri="{FF2B5EF4-FFF2-40B4-BE49-F238E27FC236}">
                <a16:creationId xmlns:a16="http://schemas.microsoft.com/office/drawing/2014/main" id="{4FFF9B9B-5DDB-4368-9339-3058282C0766}"/>
              </a:ext>
            </a:extLst>
          </p:cNvPr>
          <p:cNvSpPr/>
          <p:nvPr/>
        </p:nvSpPr>
        <p:spPr>
          <a:xfrm>
            <a:off x="8039539" y="1729282"/>
            <a:ext cx="2859638" cy="859708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4BCA875-53B3-401F-8989-3E41F549BFA9}"/>
              </a:ext>
            </a:extLst>
          </p:cNvPr>
          <p:cNvSpPr/>
          <p:nvPr/>
        </p:nvSpPr>
        <p:spPr>
          <a:xfrm>
            <a:off x="589601" y="1164439"/>
            <a:ext cx="11012798" cy="196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E37294-C460-49E3-8DD5-56D9C896E93A}"/>
              </a:ext>
            </a:extLst>
          </p:cNvPr>
          <p:cNvSpPr txBox="1"/>
          <p:nvPr/>
        </p:nvSpPr>
        <p:spPr>
          <a:xfrm>
            <a:off x="4846196" y="1878009"/>
            <a:ext cx="22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Крупные и средние землевладельцы</a:t>
            </a:r>
          </a:p>
        </p:txBody>
      </p:sp>
      <p:sp>
        <p:nvSpPr>
          <p:cNvPr id="40" name="Google Shape;932;p44">
            <a:extLst>
              <a:ext uri="{FF2B5EF4-FFF2-40B4-BE49-F238E27FC236}">
                <a16:creationId xmlns:a16="http://schemas.microsoft.com/office/drawing/2014/main" id="{FC482008-A551-40AD-AD7E-2F606D520569}"/>
              </a:ext>
            </a:extLst>
          </p:cNvPr>
          <p:cNvSpPr txBox="1"/>
          <p:nvPr/>
        </p:nvSpPr>
        <p:spPr>
          <a:xfrm>
            <a:off x="1103590" y="3401648"/>
            <a:ext cx="2859639" cy="70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Рыцари, бароны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(дворяне мелкого размера)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edressed" panose="020B0604020202020204" charset="0"/>
              <a:ea typeface="Redressed"/>
              <a:cs typeface="Redressed"/>
              <a:sym typeface="Redressed"/>
            </a:endParaRPr>
          </a:p>
        </p:txBody>
      </p:sp>
      <p:sp>
        <p:nvSpPr>
          <p:cNvPr id="41" name="Google Shape;939;p44">
            <a:extLst>
              <a:ext uri="{FF2B5EF4-FFF2-40B4-BE49-F238E27FC236}">
                <a16:creationId xmlns:a16="http://schemas.microsoft.com/office/drawing/2014/main" id="{006751F1-A2FC-439A-BCE7-327486B1C5B6}"/>
              </a:ext>
            </a:extLst>
          </p:cNvPr>
          <p:cNvSpPr/>
          <p:nvPr/>
        </p:nvSpPr>
        <p:spPr>
          <a:xfrm>
            <a:off x="1103591" y="3195837"/>
            <a:ext cx="2859638" cy="859708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43" name="Google Shape;939;p44">
            <a:extLst>
              <a:ext uri="{FF2B5EF4-FFF2-40B4-BE49-F238E27FC236}">
                <a16:creationId xmlns:a16="http://schemas.microsoft.com/office/drawing/2014/main" id="{4AF6C39B-7797-48CA-BAA5-44D46C50D6A3}"/>
              </a:ext>
            </a:extLst>
          </p:cNvPr>
          <p:cNvSpPr/>
          <p:nvPr/>
        </p:nvSpPr>
        <p:spPr>
          <a:xfrm>
            <a:off x="8096907" y="3195837"/>
            <a:ext cx="2859638" cy="859708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E3C01472-CE4E-48B1-B4DD-A07E5A062308}"/>
              </a:ext>
            </a:extLst>
          </p:cNvPr>
          <p:cNvSpPr/>
          <p:nvPr/>
        </p:nvSpPr>
        <p:spPr>
          <a:xfrm>
            <a:off x="646969" y="2691522"/>
            <a:ext cx="11012798" cy="196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359B1F-DA25-4762-A914-E6E68E216CBE}"/>
              </a:ext>
            </a:extLst>
          </p:cNvPr>
          <p:cNvSpPr txBox="1"/>
          <p:nvPr/>
        </p:nvSpPr>
        <p:spPr>
          <a:xfrm>
            <a:off x="4903564" y="3351151"/>
            <a:ext cx="22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Мелкие землевладельцы</a:t>
            </a:r>
          </a:p>
        </p:txBody>
      </p:sp>
      <p:sp>
        <p:nvSpPr>
          <p:cNvPr id="46" name="Google Shape;943;p44">
            <a:extLst>
              <a:ext uri="{FF2B5EF4-FFF2-40B4-BE49-F238E27FC236}">
                <a16:creationId xmlns:a16="http://schemas.microsoft.com/office/drawing/2014/main" id="{798C6F88-57EE-4FA2-94A7-BF7089E8D729}"/>
              </a:ext>
            </a:extLst>
          </p:cNvPr>
          <p:cNvSpPr/>
          <p:nvPr/>
        </p:nvSpPr>
        <p:spPr>
          <a:xfrm>
            <a:off x="5818564" y="1098295"/>
            <a:ext cx="45719" cy="372404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47" name="Google Shape;944;p44">
            <a:extLst>
              <a:ext uri="{FF2B5EF4-FFF2-40B4-BE49-F238E27FC236}">
                <a16:creationId xmlns:a16="http://schemas.microsoft.com/office/drawing/2014/main" id="{1B7B8C10-67BE-4E46-9586-594BCD2E9CE3}"/>
              </a:ext>
            </a:extLst>
          </p:cNvPr>
          <p:cNvSpPr/>
          <p:nvPr/>
        </p:nvSpPr>
        <p:spPr>
          <a:xfrm flipV="1">
            <a:off x="2370944" y="1489465"/>
            <a:ext cx="6986677" cy="45719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48" name="Google Shape;943;p44">
            <a:extLst>
              <a:ext uri="{FF2B5EF4-FFF2-40B4-BE49-F238E27FC236}">
                <a16:creationId xmlns:a16="http://schemas.microsoft.com/office/drawing/2014/main" id="{8FEB1508-E998-49C8-8168-750300A08711}"/>
              </a:ext>
            </a:extLst>
          </p:cNvPr>
          <p:cNvSpPr/>
          <p:nvPr/>
        </p:nvSpPr>
        <p:spPr>
          <a:xfrm>
            <a:off x="2453397" y="1498675"/>
            <a:ext cx="45719" cy="219935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49" name="Google Shape;943;p44">
            <a:extLst>
              <a:ext uri="{FF2B5EF4-FFF2-40B4-BE49-F238E27FC236}">
                <a16:creationId xmlns:a16="http://schemas.microsoft.com/office/drawing/2014/main" id="{A0E0B20A-D1AB-4D6D-BD22-D720ED7404AC}"/>
              </a:ext>
            </a:extLst>
          </p:cNvPr>
          <p:cNvSpPr/>
          <p:nvPr/>
        </p:nvSpPr>
        <p:spPr>
          <a:xfrm>
            <a:off x="9308682" y="1480805"/>
            <a:ext cx="45719" cy="219935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50" name="Google Shape;932;p44">
            <a:extLst>
              <a:ext uri="{FF2B5EF4-FFF2-40B4-BE49-F238E27FC236}">
                <a16:creationId xmlns:a16="http://schemas.microsoft.com/office/drawing/2014/main" id="{20EAC5D5-CDA3-4168-A1A2-7CCFF165A363}"/>
              </a:ext>
            </a:extLst>
          </p:cNvPr>
          <p:cNvSpPr txBox="1"/>
          <p:nvPr/>
        </p:nvSpPr>
        <p:spPr>
          <a:xfrm>
            <a:off x="8096906" y="3402762"/>
            <a:ext cx="2859639" cy="70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Рыцари, бароны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(дворяне мелкого размера)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51" name="Google Shape;943;p44">
            <a:extLst>
              <a:ext uri="{FF2B5EF4-FFF2-40B4-BE49-F238E27FC236}">
                <a16:creationId xmlns:a16="http://schemas.microsoft.com/office/drawing/2014/main" id="{30BE7A25-3F7D-4CCF-9611-FF272C873E62}"/>
              </a:ext>
            </a:extLst>
          </p:cNvPr>
          <p:cNvSpPr/>
          <p:nvPr/>
        </p:nvSpPr>
        <p:spPr>
          <a:xfrm>
            <a:off x="2429324" y="2563153"/>
            <a:ext cx="45719" cy="622012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52" name="Google Shape;943;p44">
            <a:extLst>
              <a:ext uri="{FF2B5EF4-FFF2-40B4-BE49-F238E27FC236}">
                <a16:creationId xmlns:a16="http://schemas.microsoft.com/office/drawing/2014/main" id="{03992AA6-D2D3-48C8-A6E9-5AC3E9D460A2}"/>
              </a:ext>
            </a:extLst>
          </p:cNvPr>
          <p:cNvSpPr/>
          <p:nvPr/>
        </p:nvSpPr>
        <p:spPr>
          <a:xfrm>
            <a:off x="9503865" y="2563153"/>
            <a:ext cx="45719" cy="622012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ressed" panose="020B0604020202020204" charset="0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7510B569-73CD-4E17-A119-B1F94F7530C9}"/>
              </a:ext>
            </a:extLst>
          </p:cNvPr>
          <p:cNvSpPr/>
          <p:nvPr/>
        </p:nvSpPr>
        <p:spPr>
          <a:xfrm>
            <a:off x="466300" y="4392226"/>
            <a:ext cx="11012798" cy="1969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B5FE69-B72B-476E-ACE3-048F4237D66E}"/>
              </a:ext>
            </a:extLst>
          </p:cNvPr>
          <p:cNvSpPr txBox="1"/>
          <p:nvPr/>
        </p:nvSpPr>
        <p:spPr>
          <a:xfrm>
            <a:off x="3877625" y="5192529"/>
            <a:ext cx="430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Крестьянство</a:t>
            </a:r>
          </a:p>
        </p:txBody>
      </p:sp>
      <p:sp>
        <p:nvSpPr>
          <p:cNvPr id="55" name="Google Shape;943;p44">
            <a:extLst>
              <a:ext uri="{FF2B5EF4-FFF2-40B4-BE49-F238E27FC236}">
                <a16:creationId xmlns:a16="http://schemas.microsoft.com/office/drawing/2014/main" id="{25386F3E-1EA2-4F59-B83F-E7BD5B678422}"/>
              </a:ext>
            </a:extLst>
          </p:cNvPr>
          <p:cNvSpPr/>
          <p:nvPr/>
        </p:nvSpPr>
        <p:spPr>
          <a:xfrm rot="19708849">
            <a:off x="3845860" y="4050193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943;p44">
            <a:extLst>
              <a:ext uri="{FF2B5EF4-FFF2-40B4-BE49-F238E27FC236}">
                <a16:creationId xmlns:a16="http://schemas.microsoft.com/office/drawing/2014/main" id="{968C4C62-F2E5-408A-B1F7-413DC721CD35}"/>
              </a:ext>
            </a:extLst>
          </p:cNvPr>
          <p:cNvSpPr/>
          <p:nvPr/>
        </p:nvSpPr>
        <p:spPr>
          <a:xfrm rot="1845848">
            <a:off x="8477890" y="3998692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943;p44">
            <a:extLst>
              <a:ext uri="{FF2B5EF4-FFF2-40B4-BE49-F238E27FC236}">
                <a16:creationId xmlns:a16="http://schemas.microsoft.com/office/drawing/2014/main" id="{2C42F72A-DADF-4061-A701-70B7CDB1FFCA}"/>
              </a:ext>
            </a:extLst>
          </p:cNvPr>
          <p:cNvSpPr/>
          <p:nvPr/>
        </p:nvSpPr>
        <p:spPr>
          <a:xfrm rot="19101330">
            <a:off x="4872884" y="2187664"/>
            <a:ext cx="45719" cy="2985051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943;p44">
            <a:extLst>
              <a:ext uri="{FF2B5EF4-FFF2-40B4-BE49-F238E27FC236}">
                <a16:creationId xmlns:a16="http://schemas.microsoft.com/office/drawing/2014/main" id="{46DB05D8-AD1E-4863-B935-E7A29B6B9E92}"/>
              </a:ext>
            </a:extLst>
          </p:cNvPr>
          <p:cNvSpPr/>
          <p:nvPr/>
        </p:nvSpPr>
        <p:spPr>
          <a:xfrm rot="1800034">
            <a:off x="7406121" y="2395099"/>
            <a:ext cx="45719" cy="2985051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43;p44">
            <a:extLst>
              <a:ext uri="{FF2B5EF4-FFF2-40B4-BE49-F238E27FC236}">
                <a16:creationId xmlns:a16="http://schemas.microsoft.com/office/drawing/2014/main" id="{DB9E5218-1866-4971-9CB8-33D1488F0F19}"/>
              </a:ext>
            </a:extLst>
          </p:cNvPr>
          <p:cNvSpPr/>
          <p:nvPr/>
        </p:nvSpPr>
        <p:spPr>
          <a:xfrm rot="21350916">
            <a:off x="7329072" y="1112702"/>
            <a:ext cx="45719" cy="4151895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43;p44">
            <a:extLst>
              <a:ext uri="{FF2B5EF4-FFF2-40B4-BE49-F238E27FC236}">
                <a16:creationId xmlns:a16="http://schemas.microsoft.com/office/drawing/2014/main" id="{8F504CAB-F8BF-4715-8A18-6EBA392052A0}"/>
              </a:ext>
            </a:extLst>
          </p:cNvPr>
          <p:cNvSpPr/>
          <p:nvPr/>
        </p:nvSpPr>
        <p:spPr>
          <a:xfrm rot="746720">
            <a:off x="4653622" y="1068157"/>
            <a:ext cx="45719" cy="4151895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259;p48">
            <a:extLst>
              <a:ext uri="{FF2B5EF4-FFF2-40B4-BE49-F238E27FC236}">
                <a16:creationId xmlns:a16="http://schemas.microsoft.com/office/drawing/2014/main" id="{8F6D1F14-B13B-442A-8516-13129FC3CEF4}"/>
              </a:ext>
            </a:extLst>
          </p:cNvPr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389265" y="113450"/>
            <a:ext cx="1428650" cy="12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257;p48">
            <a:extLst>
              <a:ext uri="{FF2B5EF4-FFF2-40B4-BE49-F238E27FC236}">
                <a16:creationId xmlns:a16="http://schemas.microsoft.com/office/drawing/2014/main" id="{921B52A9-3A25-4BDC-B90F-4D55F76F2C76}"/>
              </a:ext>
            </a:extLst>
          </p:cNvPr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9844963" y="139934"/>
            <a:ext cx="981275" cy="1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264;p48">
            <a:extLst>
              <a:ext uri="{FF2B5EF4-FFF2-40B4-BE49-F238E27FC236}">
                <a16:creationId xmlns:a16="http://schemas.microsoft.com/office/drawing/2014/main" id="{E78662C0-C349-4D74-800E-73DF7AEBB0B1}"/>
              </a:ext>
            </a:extLst>
          </p:cNvPr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9353200" y="5003244"/>
            <a:ext cx="446861" cy="88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643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2F54C-469C-4D0A-8623-F131721C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Конец)</a:t>
            </a:r>
            <a:br>
              <a:rPr lang="ru-RU" dirty="0"/>
            </a:br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4733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567BA8-79B2-40E4-8EB3-3DBCEB175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 b="462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78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D95F7-77A7-43D8-A800-3D85811C9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Тактика</a:t>
            </a:r>
            <a:br>
              <a:rPr lang="ru-RU" b="1" dirty="0"/>
            </a:br>
            <a:r>
              <a:rPr lang="ru-RU" b="1" dirty="0"/>
              <a:t>Классы и виды воинских формирований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66E49E-C8E9-42FB-8E2E-98ABF0671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52" y="2601119"/>
            <a:ext cx="10220740" cy="374004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5400" dirty="0"/>
              <a:t>Пехота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5400" dirty="0"/>
              <a:t>Стрелковые отряды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5400" dirty="0"/>
              <a:t>Кавалерия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5400" dirty="0"/>
              <a:t>Осадные орудия, артиллерия</a:t>
            </a:r>
          </a:p>
        </p:txBody>
      </p:sp>
    </p:spTree>
    <p:extLst>
      <p:ext uri="{BB962C8B-B14F-4D97-AF65-F5344CB8AC3E}">
        <p14:creationId xmlns:p14="http://schemas.microsoft.com/office/powerpoint/2010/main" val="87950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D1C5A3-E0A7-4ADF-8C62-DCC885732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" r="871" b="-2"/>
          <a:stretch/>
        </p:blipFill>
        <p:spPr bwMode="auto">
          <a:xfrm>
            <a:off x="1460597" y="-68084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50E27-810A-4C29-B2CF-4A137E1F237C}"/>
              </a:ext>
            </a:extLst>
          </p:cNvPr>
          <p:cNvSpPr txBox="1"/>
          <p:nvPr/>
        </p:nvSpPr>
        <p:spPr>
          <a:xfrm>
            <a:off x="91440" y="182880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/>
              <a:t>Пехота</a:t>
            </a:r>
          </a:p>
        </p:txBody>
      </p:sp>
    </p:spTree>
    <p:extLst>
      <p:ext uri="{BB962C8B-B14F-4D97-AF65-F5344CB8AC3E}">
        <p14:creationId xmlns:p14="http://schemas.microsoft.com/office/powerpoint/2010/main" val="33292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0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756A14-95D2-490A-B701-4438A570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r="-1" b="-1"/>
          <a:stretch/>
        </p:blipFill>
        <p:spPr bwMode="auto">
          <a:xfrm>
            <a:off x="0" y="-68084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Freeform: Shape 41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114" name="Freeform: Shape 41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16" name="Freeform: Shape 41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Ополчение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495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B21A5DB-2B86-4369-9D74-6D03CA800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3" b="68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Обученное ополчение</a:t>
            </a:r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60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A096DB1-3568-438C-96B5-C770F3750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 bwMode="auto">
          <a:xfrm>
            <a:off x="15394" y="-1944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EB816-CAFB-49BE-A47C-1D798E38BD21}"/>
              </a:ext>
            </a:extLst>
          </p:cNvPr>
          <p:cNvSpPr txBox="1"/>
          <p:nvPr/>
        </p:nvSpPr>
        <p:spPr>
          <a:xfrm>
            <a:off x="7714034" y="3231930"/>
            <a:ext cx="4477945" cy="2380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dirty="0">
                <a:latin typeface="+mj-lt"/>
                <a:ea typeface="+mj-ea"/>
                <a:cs typeface="+mj-cs"/>
              </a:rPr>
              <a:t>Профессиональная </a:t>
            </a:r>
            <a:br>
              <a:rPr lang="ru-RU" sz="4000" dirty="0">
                <a:latin typeface="+mj-lt"/>
                <a:ea typeface="+mj-ea"/>
                <a:cs typeface="+mj-cs"/>
              </a:rPr>
            </a:br>
            <a:r>
              <a:rPr lang="ru-RU" sz="4000" dirty="0">
                <a:latin typeface="+mj-lt"/>
                <a:ea typeface="+mj-ea"/>
                <a:cs typeface="+mj-cs"/>
              </a:rPr>
              <a:t>пехота</a:t>
            </a:r>
            <a:br>
              <a:rPr lang="ru-RU" sz="4000" dirty="0">
                <a:latin typeface="+mj-lt"/>
                <a:ea typeface="+mj-ea"/>
                <a:cs typeface="+mj-cs"/>
              </a:rPr>
            </a:b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3645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202</Words>
  <Application>Microsoft Office PowerPoint</Application>
  <PresentationFormat>Широкоэкранный</PresentationFormat>
  <Paragraphs>53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Meiryo</vt:lpstr>
      <vt:lpstr>Arial</vt:lpstr>
      <vt:lpstr>Calibri</vt:lpstr>
      <vt:lpstr>Calibri Light</vt:lpstr>
      <vt:lpstr>Redressed</vt:lpstr>
      <vt:lpstr>Тема Office</vt:lpstr>
      <vt:lpstr>Стратегия и Тактика Средневековых Армий. Развитие военной науки</vt:lpstr>
      <vt:lpstr>Презентация PowerPoint</vt:lpstr>
      <vt:lpstr>Презентация PowerPoint</vt:lpstr>
      <vt:lpstr>Презентация PowerPoint</vt:lpstr>
      <vt:lpstr>Тактика Классы и виды воинских формирований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Стратегия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Конец)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Левицкий</dc:creator>
  <cp:lastModifiedBy>Иван Левицкий</cp:lastModifiedBy>
  <cp:revision>43</cp:revision>
  <dcterms:created xsi:type="dcterms:W3CDTF">2022-10-16T18:52:55Z</dcterms:created>
  <dcterms:modified xsi:type="dcterms:W3CDTF">2022-10-19T17:11:21Z</dcterms:modified>
</cp:coreProperties>
</file>